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429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2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</a:t>
            </a:r>
            <a:endParaRPr lang="he-I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876800"/>
            <a:ext cx="7772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he-IL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כה תאמר </a:t>
            </a:r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כב:טו-טז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267200" cy="5334000"/>
          </a:xfrm>
        </p:spPr>
        <p:txBody>
          <a:bodyPr>
            <a:normAutofit/>
          </a:bodyPr>
          <a:lstStyle/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כא:לז-כב:ג – גניבה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כב:ד-ה – נזק ע"י אש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כב:ו-יד – שומרים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כב:טו-טז – אונס ומפתה</a:t>
            </a:r>
            <a:endParaRPr lang="he-IL" sz="2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148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-יְפַתֶּה אִישׁ בְּתוּלָה אֲשֶׁר לֹא-אֹרָשָׂה וְשָׁכַב עִמָּהּ מָהֹר יִמְהָרֶנָּה לּוֹ לְאִשָּׁה.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אִם-מָאֵן יְמָאֵן אָבִיהָ לְתִתָּהּ לוֹ כֶּסֶף יִשְׁקֹל כְּמֹהַר הַבְּתוּלֹת.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17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כב:יז-יח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029200" cy="5334000"/>
          </a:xfrm>
        </p:spPr>
        <p:txBody>
          <a:bodyPr>
            <a:normAutofit/>
          </a:bodyPr>
          <a:lstStyle/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כא:לז-כב:ג – גניבה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כב:ד-ה – נזק ע"י אש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כב:ו-יד – שומרים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כב:טו-טז – אונס ומפתה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כב:יז-יח – מכשפה</a:t>
            </a:r>
            <a:endParaRPr lang="he-IL" sz="16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lvl="3"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שוכב עם בהמה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38100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מְכַשֵּׁפָה לֹא תְחַיֶּה.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כָּל-שֹׁכֵב עִם-בְּהֵמָה מוֹת יוּמָת.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524000" y="4876800"/>
            <a:ext cx="228600" cy="990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52400" y="4306431"/>
            <a:ext cx="13716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מות יומת</a:t>
            </a:r>
          </a:p>
          <a:p>
            <a:pPr algn="ctr"/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Neither are classic </a:t>
            </a: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בין אדם למקום </a:t>
            </a:r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or </a:t>
            </a: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בין אדם לחברו</a:t>
            </a:r>
            <a:endParaRPr lang="he-IL" sz="2000" b="1" dirty="0">
              <a:solidFill>
                <a:schemeClr val="accent6"/>
              </a:solidFill>
              <a:cs typeface="David" pitchFamily="34" charset="-79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5791200" y="2475653"/>
            <a:ext cx="2971800" cy="205740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GB" sz="2400" b="1" dirty="0">
                <a:solidFill>
                  <a:schemeClr val="accent3"/>
                </a:solidFill>
              </a:rPr>
              <a:t>Here, the key word, </a:t>
            </a:r>
            <a:r>
              <a:rPr lang="he-IL" sz="2400" b="1" dirty="0">
                <a:solidFill>
                  <a:schemeClr val="accent3"/>
                </a:solidFill>
              </a:rPr>
              <a:t>"כי</a:t>
            </a:r>
            <a:r>
              <a:rPr lang="he-IL" sz="2400" b="1" dirty="0" smtClean="0">
                <a:solidFill>
                  <a:schemeClr val="accent3"/>
                </a:solidFill>
              </a:rPr>
              <a:t>"</a:t>
            </a:r>
            <a:r>
              <a:rPr lang="en-GB" sz="2400" b="1" dirty="0" smtClean="0">
                <a:solidFill>
                  <a:schemeClr val="accent3"/>
                </a:solidFill>
              </a:rPr>
              <a:t>, </a:t>
            </a:r>
            <a:r>
              <a:rPr lang="en-GB" sz="2400" b="1" dirty="0">
                <a:solidFill>
                  <a:schemeClr val="accent3"/>
                </a:solidFill>
              </a:rPr>
              <a:t>is missing</a:t>
            </a:r>
            <a:r>
              <a:rPr lang="en-GB" sz="2400" b="1" dirty="0" smtClean="0">
                <a:solidFill>
                  <a:schemeClr val="accent3"/>
                </a:solidFill>
              </a:rPr>
              <a:t>.</a:t>
            </a:r>
            <a:endParaRPr lang="he-IL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2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2" grpId="0" animBg="1"/>
      <p:bldP spid="3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כב:יז-יח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029200" cy="5334000"/>
          </a:xfrm>
        </p:spPr>
        <p:txBody>
          <a:bodyPr>
            <a:normAutofit/>
          </a:bodyPr>
          <a:lstStyle/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כא:לז-כב:ג – גניבה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כב:ד-ה – נזק ע"י אש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כב:ו-יד – שומרים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כב:טו-טז – אונס ומפתה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כב:יז-יח – מכשפה, שוכב עם בהמה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כב:יט – זובח לאלהים יחרם בלתי ה' לבדו –</a:t>
            </a:r>
          </a:p>
          <a:p>
            <a:pPr marL="0" indent="0" algn="l">
              <a:buNone/>
            </a:pP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GB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Back to 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בין אדם למקום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38100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זֹבֵחַ לָאֱלֹהִים יָחֳרָם בִּלְתִּי לַיהוָה לְבַדּוֹ.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51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Section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7200" y="1219200"/>
            <a:ext cx="4724400" cy="5334000"/>
          </a:xfrm>
        </p:spPr>
        <p:txBody>
          <a:bodyPr>
            <a:normAutofit/>
          </a:bodyPr>
          <a:lstStyle/>
          <a:p>
            <a:pPr algn="r" rtl="1"/>
            <a:endParaRPr lang="he-IL" sz="2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כא:לז-כב:ג – גניבה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כב:ד-ה – נזק ע"י אש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כב:ו-יד – שומרים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כב:טו-טז – אונס ומפתה</a:t>
            </a:r>
          </a:p>
          <a:p>
            <a:pPr algn="r" rtl="1"/>
            <a:r>
              <a:rPr lang="he-IL" sz="2400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כב:יז-יח – מכשפה, שוכב עם בהמה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כב:יט – זובח לאלוהים יחרם בלתי ה' לבדו </a:t>
            </a:r>
          </a:p>
        </p:txBody>
      </p:sp>
      <p:sp>
        <p:nvSpPr>
          <p:cNvPr id="2" name="Right Arrow Callout 1"/>
          <p:cNvSpPr/>
          <p:nvPr/>
        </p:nvSpPr>
        <p:spPr>
          <a:xfrm>
            <a:off x="471714" y="1524001"/>
            <a:ext cx="3657600" cy="6096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בין אדם למקום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457200" y="5638800"/>
            <a:ext cx="3657600" cy="4572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בין אדם למקום</a:t>
            </a:r>
            <a:endParaRPr lang="he-IL" sz="2000" dirty="0"/>
          </a:p>
        </p:txBody>
      </p:sp>
      <p:sp>
        <p:nvSpPr>
          <p:cNvPr id="3" name="Right Arrow Callout 2"/>
          <p:cNvSpPr/>
          <p:nvPr/>
        </p:nvSpPr>
        <p:spPr>
          <a:xfrm>
            <a:off x="152400" y="2438400"/>
            <a:ext cx="4876800" cy="2133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098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GB" sz="2000" dirty="0" err="1" smtClean="0"/>
              <a:t>Nezikin</a:t>
            </a:r>
            <a:r>
              <a:rPr lang="en-GB" sz="2000" dirty="0" smtClean="0"/>
              <a:t> – ‘case-law’, upon which the Bet Din makes its rulings. </a:t>
            </a:r>
          </a:p>
          <a:p>
            <a:r>
              <a:rPr lang="en-GB" sz="2000" dirty="0" smtClean="0"/>
              <a:t>This is </a:t>
            </a:r>
            <a:r>
              <a:rPr lang="en-GB" sz="2000" b="1" dirty="0" err="1" smtClean="0"/>
              <a:t>mishpat</a:t>
            </a:r>
            <a:r>
              <a:rPr lang="en-GB" sz="2000" dirty="0" smtClean="0"/>
              <a:t> -</a:t>
            </a:r>
            <a:r>
              <a:rPr lang="en-US" sz="2000" dirty="0" smtClean="0"/>
              <a:t>one </a:t>
            </a:r>
            <a:r>
              <a:rPr lang="en-US" sz="2000" dirty="0"/>
              <a:t>person claims damages from </a:t>
            </a:r>
            <a:r>
              <a:rPr lang="en-US" sz="2000" dirty="0" smtClean="0"/>
              <a:t>another -  </a:t>
            </a:r>
            <a:r>
              <a:rPr lang="en-US" sz="2000" dirty="0"/>
              <a:t>and the </a:t>
            </a:r>
            <a:r>
              <a:rPr lang="en-US" sz="2000" b="1" dirty="0" err="1"/>
              <a:t>shofet</a:t>
            </a:r>
            <a:r>
              <a:rPr lang="en-US" sz="2000" dirty="0"/>
              <a:t> </a:t>
            </a:r>
            <a:r>
              <a:rPr lang="en-US" sz="2000" dirty="0" smtClean="0"/>
              <a:t>must </a:t>
            </a:r>
            <a:r>
              <a:rPr lang="en-US" sz="2000" dirty="0"/>
              <a:t>render a decision. </a:t>
            </a:r>
            <a:endParaRPr lang="en-GB" sz="2000" dirty="0" smtClean="0"/>
          </a:p>
          <a:p>
            <a:r>
              <a:rPr lang="en-GB" sz="2000" dirty="0" smtClean="0"/>
              <a:t>Every society has these laws.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52400" y="4800600"/>
            <a:ext cx="4114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5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Transition – in the imperative. The Bet Din have to be proactive.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7030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7" grpId="0" animBg="1"/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we start a new section of ethical behaviour…</a:t>
            </a:r>
            <a:endParaRPr lang="he-I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81600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he-IL" sz="51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 וְגֵר לֹא-תוֹנֶה וְלֹא תִלְחָצֶנּוּ כִּי-גֵרִים הֱיִיתֶם בְּאֶרֶץ מִצְרָיִם. </a:t>
            </a:r>
            <a:endParaRPr lang="he-IL" sz="51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כָּל-אַלְמָנָה וְיָתוֹם לֹא תְעַנּוּן.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אִם-עַנֵּה תְעַנֶּה אֹתוֹ כִּי אִם-צָעֹק יִצְעַק אֵלַי שָׁמֹעַ אֶשְׁמַע צַעֲקָתוֹ.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וְחָרָה אַפִּי וְהָרַגְתִּי אֶתְכֶם בֶּחָרֶב וְהָיוּ נְשֵׁיכֶם אַלְמָנוֹת וּבְנֵיכֶם יְתֹמִים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אִם-כֶּסֶף תַּלְוֶה אֶת-עַמִּי אֶת-הֶעָנִי עִמָּךְ לֹא-תִהְיֶה לוֹ כְּנֹשֶׁה לֹא-תְשִׂימוּן עָלָיו נֶשֶׁךְ.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אִם-חָבֹל תַּחְבֹּל שַׂלְמַת רֵעֶךָ עַד-בֹּא הַשֶּׁמֶשׁ תְּשִׁיבֶנּוּ לוֹ.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הִוא כְסוּתֹה לְבַדָּהּ הִוא שִׂמְלָתוֹ לְעֹרוֹ בַּמֶּה יִשְׁכָּב וְהָיָה כִּי-יִצְעַק אֵלַי וְשָׁמַעְתִּי כִּי-חַנּוּן אָנִי.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אֱלֹהִים לֹא תְקַלֵּל וְנָשִׂיא בְעַמְּךָ לֹא תָאֹר.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מְלֵאָתְךָ וְדִמְעֲךָ לֹא תְאַחֵר בְּכוֹר בָּנֶיךָ תִּתֶּן-לִי.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כֵּן-תַּעֲשֶׂה לְשֹׁרְךָ לְצֹאנֶךָ שִׁבְעַת יָמִים יִהְיֶה עִם-אִמּוֹ בַּיּוֹם הַשְּׁמִינִי תִּתְּנוֹ-לִי.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וְאַנְשֵׁי-קֹדֶשׁ תִּהְיוּן לִי וּבָשָׂר בַּשָּׂדֶה טְרֵפָה לֹא תֹאכֵלוּ לַכֶּלֶב תַּשְׁלִכוּן אֹתוֹ.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שמות כג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 תִשָּׂא שֵׁמַע שָׁוְא אַל-תָּשֶׁת יָדְךָ עִם-רָשָׁע לִהְיֹת עֵד חָמָס.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לֹא-תִהְיֶה אַחֲרֵי-רַבִּים לְרָעֹת וְלֹא-תַעֲנֶה עַל-רִב לִנְטֹת אַחֲרֵי רַבִּים לְהַטֹּת.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וְדָל לֹא תֶהְדַּר בְּרִיבוֹ.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תִפְגַּע שׁוֹר אֹיִבְךָ אוֹ חֲמֹרוֹ תֹּעֶה הָשֵׁב תְּשִׁיבֶנּוּ לוֹ.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כִּי-תִרְאֶה חֲמוֹר שֹׂנַאֲךָ רֹבֵץ תַּחַת מַשָּׂאוֹ וְחָדַלְתָּ מֵעֲזֹב לוֹ עָזֹב תַּעֲזֹב עִמּוֹ.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 תַטֶּה מִשְׁפַּט אֶבְיֹנְךָ בְּרִיבוֹ.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מִדְּבַר-שֶׁקֶר תִּרְחָק וְנָקִי וְצַדִּיק אַל-תַּהֲרֹג כִּי לֹא-אַצְדִּיק רָשָׁע.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וְשֹׁחַד לֹא תִקָּח כִּי הַשֹּׁחַד יְעַוֵּר פִּקְחִים וִיסַלֵּף דִּבְרֵי צַדִּיקִים.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51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ט </a:t>
            </a:r>
            <a:r>
              <a:rPr lang="he-IL" sz="51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וְגֵר לֹא תִלְחָץ וְאַתֶּם יְדַעְתֶּם אֶת-נֶפֶשׁ הַגֵּר כִּי-גֵרִים הֱיִיתֶם בְּאֶרֶץ מִצְרָיִם.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200" y="381000"/>
            <a:ext cx="2514600" cy="5867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/>
              <a:t>Even if </a:t>
            </a:r>
            <a:r>
              <a:rPr lang="en-GB" sz="2000" dirty="0" smtClean="0"/>
              <a:t>we </a:t>
            </a:r>
            <a:r>
              <a:rPr lang="en-GB" sz="2000" dirty="0"/>
              <a:t>hadn’t been a stranger in Egypt </a:t>
            </a:r>
            <a:r>
              <a:rPr lang="en-GB" sz="2000" dirty="0" smtClean="0"/>
              <a:t>we </a:t>
            </a:r>
            <a:r>
              <a:rPr lang="en-GB" sz="2000" dirty="0"/>
              <a:t>wouldn't be allowed to do </a:t>
            </a:r>
            <a:r>
              <a:rPr lang="en-GB" sz="2000" dirty="0" smtClean="0"/>
              <a:t>these things. </a:t>
            </a:r>
          </a:p>
          <a:p>
            <a:pPr algn="ctr"/>
            <a:r>
              <a:rPr lang="en-GB" sz="2000" dirty="0" smtClean="0"/>
              <a:t>But, we have to take the experience in Egypt and  instead of repeating the behaviour, use it to refine our behaviour and look after the oppressed.</a:t>
            </a:r>
          </a:p>
          <a:p>
            <a:pPr algn="ctr"/>
            <a:r>
              <a:rPr lang="en-GB" sz="2000" dirty="0" smtClean="0"/>
              <a:t>These laws are to govern our daily lives – what G-d expects from our society.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556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2286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Laws in </a:t>
            </a: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Middle…</a:t>
            </a:r>
            <a:endParaRPr lang="he-I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1800" y="609600"/>
            <a:ext cx="5943600" cy="6172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כָּל-אַלְמָנָה וְיָתוֹם לֹא תְעַנּוּן. </a:t>
            </a:r>
            <a:endParaRPr lang="he-IL" sz="20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אִם-עַנֵּה תְעַנֶּה אֹתוֹ כִּי אִם-צָעֹק יִצְעַק אֵלַי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שָׁמֹעַ אֶשְׁמַע צַעֲקָתוֹ. </a:t>
            </a:r>
            <a:endParaRPr lang="he-IL" sz="2000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וְחָרָה אַפִּי וְהָרַגְתִּי אֶתְכֶם בֶּחָרֶב וְהָיוּ נְשֵׁיכֶם אַלְמָנוֹת וּבְנֵיכֶם יְתֹמִים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אִם-כֶּסֶף תַּלְוֶה אֶת-עַמִּי אֶת-הֶעָנִי עִמָּךְ לֹא-תִהְיֶה לוֹ כְּנֹשֶׁה לֹא-תְשִׂימוּן עָלָיו נֶשֶׁךְ. </a:t>
            </a:r>
            <a:endParaRPr lang="he-IL" sz="20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אִם-חָבֹל תַּחְבֹּל שַׂלְמַת רֵעֶךָ עַד-בֹּא הַשֶּׁמֶשׁ תְּשִׁיבֶנּוּ לוֹ. </a:t>
            </a:r>
            <a:endParaRPr lang="he-IL" sz="20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כִּי הִוא כְסוּתֹה לְבַדָּהּ הִוא שִׂמְלָתוֹ לְעֹרוֹ בַּמֶּה יִשְׁכָּב וְהָיָה כִּי-יִצְעַק אֵלַי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וְשָׁמַעְתִּי כִּי-חַנּוּן אָנִי. </a:t>
            </a:r>
            <a:endParaRPr lang="he-IL" sz="2000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אֱלֹהִים לֹא תְקַלֵּל וְנָשִׂיא בְעַמְּךָ לֹא תָאֹר. </a:t>
            </a:r>
            <a:endParaRPr lang="he-IL" sz="20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מְלֵאָתְךָ וְדִמְעֲךָ לֹא תְאַחֵר בְּכוֹר בָּנֶיךָ תִּתֶּן-לִי. </a:t>
            </a:r>
            <a:endParaRPr lang="he-IL" sz="20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כֵּן-תַּעֲשֶׂה לְשֹׁרְךָ לְצֹאנֶךָ שִׁבְעַת יָמִים יִהְיֶה עִם-אִמּוֹ בַּיּוֹם הַשְּׁמִינִי תִּתְּנוֹ-לִי. </a:t>
            </a:r>
            <a:endParaRPr lang="he-IL" sz="20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וְאַנְשֵׁי-קֹדֶשׁ תִּהְיוּן לִי </a:t>
            </a:r>
            <a:r>
              <a:rPr lang="he-IL" sz="20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וּבָשָׂר בַּשָּׂדֶה טְרֵפָה לֹא תֹאכֵלוּ לַכֶּלֶב תַּשְׁלִכוּן אֹתוֹ</a:t>
            </a:r>
            <a:r>
              <a:rPr lang="he-IL" sz="2000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sz="2000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199" y="0"/>
            <a:ext cx="3124201" cy="16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In contrast to the first section, whose </a:t>
            </a:r>
            <a:r>
              <a:rPr lang="en-US" sz="2000" dirty="0" smtClean="0"/>
              <a:t>laws </a:t>
            </a:r>
            <a:r>
              <a:rPr lang="en-US" sz="2000" dirty="0"/>
              <a:t>are enforced by </a:t>
            </a:r>
            <a:r>
              <a:rPr lang="en-US" sz="2000" b="1" dirty="0" smtClean="0"/>
              <a:t>Bet</a:t>
            </a:r>
            <a:r>
              <a:rPr lang="he-IL" sz="2000" b="1" dirty="0" smtClean="0"/>
              <a:t> </a:t>
            </a:r>
            <a:r>
              <a:rPr lang="en-US" sz="2000" b="1" dirty="0" smtClean="0"/>
              <a:t>Din</a:t>
            </a:r>
            <a:r>
              <a:rPr lang="en-US" sz="2000" dirty="0"/>
              <a:t>, in this section </a:t>
            </a:r>
            <a:r>
              <a:rPr lang="en-US" sz="2000" b="1" dirty="0" smtClean="0"/>
              <a:t>G-d</a:t>
            </a:r>
            <a:r>
              <a:rPr lang="en-US" sz="2000" dirty="0" smtClean="0"/>
              <a:t> </a:t>
            </a:r>
            <a:r>
              <a:rPr lang="en-US" sz="2000" dirty="0"/>
              <a:t>Himself enacts punishment.</a:t>
            </a:r>
            <a:endParaRPr lang="he-IL" sz="2000" dirty="0"/>
          </a:p>
        </p:txBody>
      </p:sp>
      <p:sp>
        <p:nvSpPr>
          <p:cNvPr id="4" name="Right Arrow Callout 3"/>
          <p:cNvSpPr/>
          <p:nvPr/>
        </p:nvSpPr>
        <p:spPr>
          <a:xfrm>
            <a:off x="152400" y="1905000"/>
            <a:ext cx="2057400" cy="15240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Look after the poor and needy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3733800"/>
            <a:ext cx="39624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658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Respect your leaders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39914" y="4267200"/>
            <a:ext cx="3808186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97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Look after the ‘civil servants’</a:t>
            </a:r>
            <a:endParaRPr lang="he-IL" sz="2000" dirty="0"/>
          </a:p>
        </p:txBody>
      </p:sp>
      <p:sp>
        <p:nvSpPr>
          <p:cNvPr id="9" name="Up Arrow Callout 8"/>
          <p:cNvSpPr/>
          <p:nvPr/>
        </p:nvSpPr>
        <p:spPr>
          <a:xfrm>
            <a:off x="5867400" y="5791200"/>
            <a:ext cx="2667000" cy="91440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/>
              <a:t>This is what you need to </a:t>
            </a:r>
            <a:r>
              <a:rPr lang="en-GB" sz="2000" dirty="0" smtClean="0"/>
              <a:t>be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39914" y="4876800"/>
            <a:ext cx="3160486" cy="1752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92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Society has decided something is disgusting  and therefore G-d’s people don’t do it.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624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029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Laws in </a:t>
            </a:r>
            <a:r>
              <a:rPr lang="en-GB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Middle…</a:t>
            </a:r>
            <a:endParaRPr lang="he-I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71700" y="1219200"/>
            <a:ext cx="67437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שמות כג</a:t>
            </a: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לֹא תִשָּׂא שֵׁמַע שָׁוְא אַל-תָּשֶׁת יָדְךָ עִם-רָשָׁע לִהְיֹת עֵד חָמָס. </a:t>
            </a:r>
            <a:endParaRPr lang="he-IL" sz="2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לֹא-תִהְיֶה אַחֲרֵי-רַבִּים לְרָעֹת וְלֹא-תַעֲנֶה עַל-רִב לִנְטֹת אַחֲרֵי רַבִּים לְהַטֹּת. </a:t>
            </a:r>
            <a:endParaRPr lang="he-IL" sz="2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וְדָל לֹא תֶהְדַּר בְּרִיבוֹ. </a:t>
            </a:r>
            <a:endParaRPr lang="he-IL" sz="2400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כִּי תִפְגַּע שׁוֹר אֹיִבְךָ אוֹ חֲמֹרוֹ תֹּעֶה הָשֵׁב תְּשִׁיבֶנּוּ לוֹ. </a:t>
            </a:r>
            <a:endParaRPr lang="he-IL" sz="2400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כִּי-תִרְאֶה חֲמוֹר שֹׂנַאֲךָ רֹבֵץ תַּחַת מַשָּׂאוֹ וְחָדַלְתָּ מֵעֲזֹב לוֹ עָזֹב תַּעֲזֹב עִמּוֹ. </a:t>
            </a:r>
            <a:endParaRPr lang="he-IL" sz="2400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לֹא תַטֶּה מִשְׁפַּט אֶבְיֹנְךָ בְּרִיבוֹ. </a:t>
            </a: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מִדְּבַר-שֶׁקֶר תִּרְחָק וְנָקִי וְצַדִּיק אַל-תַּהֲרֹג כִּי לֹא-אַצְדִּיק רָשָׁע. </a:t>
            </a: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וְשֹׁחַד לֹא תִקָּח כִּי הַשֹּׁחַד יְעַוֵּר 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פִּקְחִים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וִיסַלֵּף דִּבְרֵי צַדִּיקִים. </a:t>
            </a: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Right Arrow Callout 2"/>
          <p:cNvSpPr/>
          <p:nvPr/>
        </p:nvSpPr>
        <p:spPr>
          <a:xfrm>
            <a:off x="228600" y="1524000"/>
            <a:ext cx="1752600" cy="10668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Laws for the Bet Din</a:t>
            </a:r>
            <a:endParaRPr lang="he-IL" sz="2000" dirty="0"/>
          </a:p>
        </p:txBody>
      </p:sp>
      <p:sp>
        <p:nvSpPr>
          <p:cNvPr id="4" name="Right Arrow Callout 3"/>
          <p:cNvSpPr/>
          <p:nvPr/>
        </p:nvSpPr>
        <p:spPr>
          <a:xfrm>
            <a:off x="59871" y="3276600"/>
            <a:ext cx="2133600" cy="9906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Helping even an enemy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59871" y="4648200"/>
            <a:ext cx="2378529" cy="17526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Distance yourself from any form of dishonesty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7951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 animBg="1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 of the Second Section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5400"/>
            <a:ext cx="6705600" cy="54102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וְשֵׁשׁ שָׁנִים תִּזְרַע אֶת-אַרְצֶךָ וְאָסַפְתָּ אֶת-תְּבוּאָתָהּ. </a:t>
            </a:r>
            <a:endParaRPr lang="he-IL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וְהַשְּׁבִיעִת תִּשְׁמְטֶנָּה וּנְטַשְׁתָּהּ וְאָכְלוּ אֶבְיֹנֵי עַמֶּךָ וְיִתְרָם תֹּאכַל חַיַּת הַשָּׂדֶה כֵּן-תַּעֲשֶׂה לְכַרְמְךָ לְזֵיתֶךָ. </a:t>
            </a:r>
            <a:endParaRPr lang="en-US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שֵׁשֶׁת יָמִים תַּעֲשֶׂה מַעֲשֶׂיךָ וּבַיּוֹם הַשְּׁבִיעִי תִּשְׁבֹּת לְמַעַן יָנוּחַ שׁוֹרְךָ וַחֲמֹרֶךָ וְיִנָּפֵשׁ בֶּן-אֲמָתְךָ וְהַגֵּר. </a:t>
            </a:r>
            <a:endParaRPr lang="he-IL" b="1" dirty="0" smtClean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וּבְכֹל אֲשֶׁר-אָמַרְתִּי אֲלֵיכֶם תִּשָּׁמֵרוּ וְשֵׁם אֱלֹהִים אֲחֵרִים לֹא תַזְכִּירוּ לֹא יִשָּׁמַע עַל-פִּיךָ.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שָׁלֹשׁ רְגָלִים תָּחֹג לִי בַּשָּׁנָה.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אֶת-חַג הַמַּצּוֹת תִּשְׁמֹר שִׁבְעַת יָמִים תֹּאכַל מַצּוֹת כַּאֲשֶׁר צִוִּיתִךָ לְמוֹעֵד חֹדֶשׁ הָאָבִיב כִּי-בוֹ יָצָאתָ מִמִּצְרָיִם וְלֹא-יֵרָאוּ פָנַי רֵיקָם.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וְחַג הַקָּצִיר בִּכּוּרֵי מַעֲשֶׂיךָ אֲשֶׁר תִּזְרַע בַּשָּׂדֶה וְחַג הָאָסִף בְּצֵאת הַשָּׁנָה בְּאָסְפְּךָ אֶת-מַעֲשֶׂיךָ מִן-הַשָּׂדֶה.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שָׁלֹשׁ פְּעָמִים בַּשָּׁנָה יֵרָאֶה כָּל-זְכוּרְךָ אֶל-פְּנֵי הָאָדֹן יְהוָה. </a:t>
            </a:r>
            <a:endParaRPr lang="he-IL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לֹא-תִזְבַּח עַל-חָמֵץ דַּם-זִבְחִי וְלֹא-יָלִין חֵלֶב-חַגִּי עַד-בֹּקֶר.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רֵאשִׁית בִּכּוּרֵי אַדְמָתְךָ תָּבִיא בֵּית יְהוָה אֱלֹהֶיךָ לֹא-תְבַשֵּׁל גְּדִי בַּחֲלֵב אִמּוֹ.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0" y="1066800"/>
            <a:ext cx="2590800" cy="2819400"/>
          </a:xfrm>
          <a:prstGeom prst="rightArrowCallout">
            <a:avLst>
              <a:gd name="adj1" fmla="val 8492"/>
              <a:gd name="adj2" fmla="val 25000"/>
              <a:gd name="adj3" fmla="val 14206"/>
              <a:gd name="adj4" fmla="val 75771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Shabbat and </a:t>
            </a:r>
            <a:r>
              <a:rPr lang="en-GB" sz="2000" dirty="0" err="1" smtClean="0"/>
              <a:t>Shemittah</a:t>
            </a:r>
            <a:endParaRPr lang="en-GB" sz="2000" dirty="0" smtClean="0"/>
          </a:p>
          <a:p>
            <a:pPr algn="ctr"/>
            <a:r>
              <a:rPr lang="en-GB" sz="2000" dirty="0" smtClean="0"/>
              <a:t>- </a:t>
            </a:r>
            <a:r>
              <a:rPr lang="he-IL" sz="2000" dirty="0" smtClean="0"/>
              <a:t>בין אדם למקום</a:t>
            </a:r>
            <a:r>
              <a:rPr lang="en-GB" sz="2000" dirty="0" smtClean="0"/>
              <a:t> with an aspect of </a:t>
            </a:r>
            <a:r>
              <a:rPr lang="he-IL" sz="2000" dirty="0" smtClean="0"/>
              <a:t>בין אדם לחברו</a:t>
            </a:r>
            <a:r>
              <a:rPr lang="en-GB" sz="2000" dirty="0" smtClean="0"/>
              <a:t>. The quintessential </a:t>
            </a:r>
            <a:r>
              <a:rPr lang="he-IL" sz="2000" dirty="0" smtClean="0"/>
              <a:t>בין אדם למקום </a:t>
            </a:r>
            <a:r>
              <a:rPr lang="en-GB" sz="2000" dirty="0" smtClean="0"/>
              <a:t> is </a:t>
            </a:r>
            <a:r>
              <a:rPr lang="he-IL" sz="2000" dirty="0" smtClean="0"/>
              <a:t>בין אדם לחברו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962400"/>
            <a:ext cx="2286000" cy="25146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err="1" smtClean="0"/>
              <a:t>Shalosh</a:t>
            </a:r>
            <a:r>
              <a:rPr lang="en-GB" sz="2000" dirty="0" smtClean="0"/>
              <a:t> </a:t>
            </a:r>
            <a:r>
              <a:rPr lang="en-GB" sz="2000" dirty="0" err="1" smtClean="0"/>
              <a:t>Regalim</a:t>
            </a:r>
            <a:r>
              <a:rPr lang="en-GB" sz="2000" dirty="0" smtClean="0"/>
              <a:t> </a:t>
            </a:r>
          </a:p>
          <a:p>
            <a:pPr algn="ctr"/>
            <a:r>
              <a:rPr lang="en-GB" sz="2000" dirty="0" smtClean="0"/>
              <a:t>- The entire nation gathers at the Bet </a:t>
            </a:r>
            <a:r>
              <a:rPr lang="en-GB" sz="2000" dirty="0" err="1" smtClean="0"/>
              <a:t>Hamikdash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97252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- The Double Whopper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5943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00200" y="5087252"/>
            <a:ext cx="5943600" cy="207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6600" y="1295400"/>
            <a:ext cx="2590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000" dirty="0" smtClean="0"/>
              <a:t>מזבח אדמה תעשה לי</a:t>
            </a:r>
            <a:endParaRPr lang="he-I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823028" y="5616714"/>
            <a:ext cx="334917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000" dirty="0" smtClean="0"/>
              <a:t>שלוש </a:t>
            </a:r>
            <a:r>
              <a:rPr lang="he-IL" sz="2000" dirty="0"/>
              <a:t>פעמים בשנה יראה כל זכורך</a:t>
            </a:r>
            <a:r>
              <a:rPr lang="he-IL" sz="2000" dirty="0" smtClean="0"/>
              <a:t>...</a:t>
            </a:r>
            <a:endParaRPr lang="he-IL" sz="2000" dirty="0"/>
          </a:p>
        </p:txBody>
      </p:sp>
      <p:sp>
        <p:nvSpPr>
          <p:cNvPr id="7" name="Rectangle 6"/>
          <p:cNvSpPr/>
          <p:nvPr/>
        </p:nvSpPr>
        <p:spPr>
          <a:xfrm>
            <a:off x="2819400" y="3200400"/>
            <a:ext cx="35052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dirty="0">
                <a:solidFill>
                  <a:schemeClr val="tx1"/>
                </a:solidFill>
              </a:rPr>
              <a:t>זובח </a:t>
            </a:r>
            <a:r>
              <a:rPr lang="he-IL" sz="2000" dirty="0" smtClean="0">
                <a:solidFill>
                  <a:schemeClr val="tx1"/>
                </a:solidFill>
              </a:rPr>
              <a:t>לאלהים </a:t>
            </a:r>
            <a:r>
              <a:rPr lang="he-IL" sz="2000" dirty="0">
                <a:solidFill>
                  <a:schemeClr val="tx1"/>
                </a:solidFill>
              </a:rPr>
              <a:t>יחרם בלתי לה' לבדו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1752600"/>
            <a:ext cx="5029200" cy="8382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u="sng" dirty="0" smtClean="0"/>
              <a:t>משפט</a:t>
            </a:r>
          </a:p>
          <a:p>
            <a:pPr algn="l" rtl="1"/>
            <a:r>
              <a:rPr lang="he-IL" sz="2000" dirty="0" smtClean="0"/>
              <a:t>נזיקין – משפטים – מותנה - </a:t>
            </a:r>
            <a:r>
              <a:rPr lang="en-GB" sz="2000" dirty="0" smtClean="0"/>
              <a:t>cases</a:t>
            </a:r>
            <a:endParaRPr lang="he-IL" sz="2000" dirty="0"/>
          </a:p>
        </p:txBody>
      </p:sp>
      <p:sp>
        <p:nvSpPr>
          <p:cNvPr id="12" name="Oval 11"/>
          <p:cNvSpPr/>
          <p:nvPr/>
        </p:nvSpPr>
        <p:spPr>
          <a:xfrm>
            <a:off x="2057400" y="3810000"/>
            <a:ext cx="5029200" cy="1143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u="sng" dirty="0" smtClean="0"/>
              <a:t>צדקה</a:t>
            </a:r>
          </a:p>
          <a:p>
            <a:pPr algn="r" rtl="1"/>
            <a:r>
              <a:rPr lang="he-IL" sz="2000" dirty="0" smtClean="0"/>
              <a:t>וגר </a:t>
            </a:r>
            <a:r>
              <a:rPr lang="he-IL" sz="2000" dirty="0"/>
              <a:t>לא תונה 	 </a:t>
            </a:r>
            <a:r>
              <a:rPr lang="he-IL" sz="2000" dirty="0" smtClean="0"/>
              <a:t>            מוחלט</a:t>
            </a:r>
            <a:endParaRPr lang="he-IL" sz="2000" dirty="0"/>
          </a:p>
          <a:p>
            <a:pPr algn="r" rtl="1"/>
            <a:r>
              <a:rPr lang="he-IL" sz="2000" dirty="0" smtClean="0"/>
              <a:t>וגר </a:t>
            </a:r>
            <a:r>
              <a:rPr lang="he-IL" sz="2000" dirty="0"/>
              <a:t>לא תלחצנה כי </a:t>
            </a:r>
            <a:r>
              <a:rPr lang="he-IL" sz="2000" dirty="0" smtClean="0"/>
              <a:t>ידעתם</a:t>
            </a:r>
            <a:r>
              <a:rPr lang="en-GB" sz="2000" dirty="0" smtClean="0"/>
              <a:t>  </a:t>
            </a:r>
            <a:endParaRPr lang="en-US" sz="2000" dirty="0"/>
          </a:p>
        </p:txBody>
      </p:sp>
      <p:sp>
        <p:nvSpPr>
          <p:cNvPr id="10" name="Left Brace 9"/>
          <p:cNvSpPr/>
          <p:nvPr/>
        </p:nvSpPr>
        <p:spPr>
          <a:xfrm>
            <a:off x="3581400" y="4191000"/>
            <a:ext cx="304800" cy="6858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Cloud 10"/>
          <p:cNvSpPr/>
          <p:nvPr/>
        </p:nvSpPr>
        <p:spPr>
          <a:xfrm>
            <a:off x="2171700" y="2667000"/>
            <a:ext cx="4800600" cy="4572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dirty="0" smtClean="0">
                <a:solidFill>
                  <a:schemeClr val="tx1"/>
                </a:solidFill>
              </a:rPr>
              <a:t>מכשפה, שוכב עם בהמה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2171700" y="5029200"/>
            <a:ext cx="4800600" cy="4572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>
                <a:solidFill>
                  <a:schemeClr val="tx1"/>
                </a:solidFill>
              </a:rPr>
              <a:t>שמיטה, שבת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 animBg="1"/>
      <p:bldP spid="8" grpId="0" animBg="1"/>
      <p:bldP spid="12" grpId="0" animBg="1"/>
      <p:bldP spid="10" grpId="0" animBg="1"/>
      <p:bldP spid="11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Goal of the Laws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219200"/>
            <a:ext cx="8969829" cy="54864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פרק כג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הִנֵּה אָנֹכִי שֹׁלֵחַ מַלְאָךְ לְפָנֶיךָ לִשְׁמָרְךָ בַּדָּרֶךְ וְלַהֲבִיאֲךָ אֶל-הַמָּקוֹם אֲשֶׁר הֲכִנֹתִי.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הִשָּׁמֶר מִפָּנָיו וּשְׁמַע בְּקֹלוֹ אַל-תַּמֵּר בּוֹ כִּי לֹא יִשָּׂא לְפִשְׁעֲכֶם כִּי שְׁמִי בְּקִרְבּוֹ.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אִם-שָׁמוֹעַ תִּשְׁמַע בְּקֹלוֹ וְעָשִׂיתָ כֹּל אֲשֶׁר אֲדַבֵּר וְאָיַבְתִּי אֶת-אֹיְבֶיךָ וְצַרְתִּי אֶת-צֹרְרֶיךָ.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כִּי-יֵלֵךְ מַלְאָכִי לְפָנֶיךָ וֶהֱבִיאֲךָ אֶל-הָאֱמֹרִי וְהַחִתִּי וְהַפְּרִזִּי וְהַכְּנַעֲנִי הַחִוִּי וְהַיְבוּסִי וְהִכְחַדְתִּיו.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35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If</a:t>
            </a:r>
            <a:r>
              <a:rPr lang="en-GB" sz="35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we keep the laws, </a:t>
            </a:r>
          </a:p>
          <a:p>
            <a:pPr marL="0" indent="0" algn="ctr">
              <a:buNone/>
            </a:pPr>
            <a:r>
              <a:rPr lang="en-GB" sz="35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then</a:t>
            </a:r>
            <a:r>
              <a:rPr lang="en-GB" sz="3500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GB" sz="35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G-d will assist us in conquering the land. </a:t>
            </a:r>
            <a:endParaRPr lang="he-IL" sz="3500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799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4000" b="1" dirty="0" smtClean="0">
                <a:solidFill>
                  <a:schemeClr val="accent4"/>
                </a:solidFill>
              </a:rPr>
              <a:t>After ‘Fear </a:t>
            </a:r>
            <a:r>
              <a:rPr lang="en-GB" sz="4000" b="1" dirty="0">
                <a:solidFill>
                  <a:schemeClr val="accent4"/>
                </a:solidFill>
              </a:rPr>
              <a:t>Story </a:t>
            </a:r>
            <a:r>
              <a:rPr lang="en-GB" sz="4000" b="1" dirty="0" smtClean="0">
                <a:solidFill>
                  <a:schemeClr val="accent4"/>
                </a:solidFill>
              </a:rPr>
              <a:t>I’, </a:t>
            </a:r>
            <a:r>
              <a:rPr lang="en-GB" sz="4000" b="1" dirty="0">
                <a:solidFill>
                  <a:schemeClr val="accent4"/>
                </a:solidFill>
              </a:rPr>
              <a:t>G-d speaks to </a:t>
            </a:r>
            <a:r>
              <a:rPr lang="en-GB" sz="4000" b="1" dirty="0" smtClean="0">
                <a:solidFill>
                  <a:schemeClr val="accent4"/>
                </a:solidFill>
              </a:rPr>
              <a:t>Moshe:</a:t>
            </a:r>
          </a:p>
          <a:p>
            <a:pPr marL="0" indent="0" algn="ctr" rtl="1">
              <a:buNone/>
            </a:pPr>
            <a:r>
              <a:rPr lang="he-IL" sz="3900" b="1" dirty="0" smtClean="0">
                <a:latin typeface="David" pitchFamily="34" charset="-79"/>
                <a:cs typeface="David" pitchFamily="34" charset="-79"/>
              </a:rPr>
              <a:t>כ:יח</a:t>
            </a:r>
            <a:r>
              <a:rPr lang="he-IL" sz="39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900" dirty="0">
                <a:latin typeface="David" pitchFamily="34" charset="-79"/>
                <a:cs typeface="David" pitchFamily="34" charset="-79"/>
              </a:rPr>
              <a:t>וַיֹּאמֶר יְהוָה אֶל-מֹשֶׁה </a:t>
            </a:r>
            <a:r>
              <a:rPr lang="he-IL" sz="39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כֹּה תֹאמַר </a:t>
            </a:r>
            <a:r>
              <a:rPr lang="he-IL" sz="3900" dirty="0">
                <a:latin typeface="David" pitchFamily="34" charset="-79"/>
                <a:cs typeface="David" pitchFamily="34" charset="-79"/>
              </a:rPr>
              <a:t>אֶל-בְּנֵי יִשְׂרָאֵל אַתֶּם רְאִיתֶם כִּי מִן-הַשָּׁמַיִם דִּבַּרְתִּי עִמָּכֶם. </a:t>
            </a:r>
            <a:endParaRPr lang="en-GB" sz="3900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sz="4000" b="1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accent3"/>
                </a:solidFill>
              </a:rPr>
              <a:t>Where does G-d finish speaking to Moshe?</a:t>
            </a:r>
          </a:p>
          <a:p>
            <a:pPr marL="0" indent="0" algn="ctr">
              <a:buNone/>
            </a:pPr>
            <a:endParaRPr lang="en-GB" sz="4000" b="1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accent5"/>
                </a:solidFill>
              </a:rPr>
              <a:t>At the End of Perek 23!</a:t>
            </a:r>
          </a:p>
          <a:p>
            <a:pPr marL="0" indent="0" algn="ctr">
              <a:buNone/>
            </a:pPr>
            <a:endParaRPr lang="he-IL" sz="4000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GB" sz="4000" dirty="0" smtClean="0"/>
              <a:t>Let’s explore this </a:t>
            </a:r>
            <a:r>
              <a:rPr lang="he-IL" sz="4000" dirty="0" smtClean="0"/>
              <a:t>"</a:t>
            </a:r>
            <a:r>
              <a:rPr lang="he-IL" sz="40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כֹּה תֹאמַר</a:t>
            </a:r>
            <a:r>
              <a:rPr lang="he-IL" sz="4000" dirty="0" smtClean="0"/>
              <a:t>"</a:t>
            </a:r>
            <a:r>
              <a:rPr lang="en-GB" sz="4000" dirty="0" smtClean="0"/>
              <a:t> unit…</a:t>
            </a:r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r>
              <a:rPr lang="en-GB" sz="3000" dirty="0" smtClean="0"/>
              <a:t>Which categories of Mitzvot can we find?</a:t>
            </a:r>
          </a:p>
        </p:txBody>
      </p:sp>
    </p:spTree>
    <p:extLst>
      <p:ext uri="{BB962C8B-B14F-4D97-AF65-F5344CB8AC3E}">
        <p14:creationId xmlns:p14="http://schemas.microsoft.com/office/powerpoint/2010/main" val="19795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 Tells the People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219200"/>
            <a:ext cx="6096000" cy="54102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פרק כד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וַיָּבֹא מֹשֶׁה וַיְסַפֵּר לָעָם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אֵת כָּל-דִּבְרֵי יְהוָה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וְאֵת כָּל-הַמִּשְׁפָּטִים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וַיַּעַן כָּל-הָעָם קוֹל אֶחָד וַיֹּאמְרוּ כָּל-הַדְּבָרִים אֲשֶׁר-דִּבֶּר יְהוָה נַעֲשֶׂה.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וַיִּכְתֹּב מֹשֶׁה אֵת כָּל-דִּבְרֵי יְהוָה </a:t>
            </a:r>
            <a:r>
              <a:rPr lang="he-IL" dirty="0">
                <a:cs typeface="David" pitchFamily="34" charset="-79"/>
              </a:rPr>
              <a:t>וַיַּשְׁכֵּם בַּבֹּקֶר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וַיִּבֶן מִזְבֵּחַ תַּחַת הָהָר וּשְׁתֵּים עֶשְׂרֵה מַצֵּבָה לִשְׁנֵים עָשָׂר שִׁבְטֵי יִשְׂרָאֵל.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וַיִּשְׁלַח אֶת-נַעֲרֵי בְּנֵי יִשְׂרָאֵל וַיַּעֲלוּ עֹלֹת וַיִּזְבְּחוּ זְבָחִים שְׁלָמִים לַיהוָה פָּרִים. </a:t>
            </a:r>
            <a:endParaRPr lang="he-IL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וַיִּקַּח מֹשֶׁה חֲצִי הַדָּם וַיָּשֶׂם בָּאַגָּנֹת וַחֲצִי הַדָּם זָרַק עַל-הַמִּזְבֵּחַ.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וַיִּקַּח סֵפֶר הַבְּרִית וַיִּקְרָא בְּאָזְנֵי הָעָם וַיֹּאמְרוּ כֹּל אֲשֶׁר-דִּבֶּר יְהוָה נַעֲשֶׂה וְנִשְׁמָע.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וַיִּקַּח מֹשֶׁה אֶת-הַדָּם וַיִּזְרֹק עַל-הָעָם וַיֹּאמֶר הִנֵּה דַם-הַבְּרִית אֲשֶׁר כָּרַת יְהוָה עִמָּכֶם עַל כָּל-הַדְּבָרִים הָאֵלֶּה.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וַיַּעַל מֹשֶׁה וְאַהֲרֹן נָדָב וַאֲבִיהוּא וְשִׁבְעִים מִזִּקְנֵי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וַיִּרְאוּ אֵת אֱלֹהֵי יִשְׂרָאֵל וְתַחַת רַגְלָיו כְּמַעֲשֵׂה לִבְנַת הַסַּפִּיר וּכְעֶצֶם הַשָּׁמַיִם לָטֹהַר.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וְאֶל-אֲצִילֵי בְּנֵי יִשְׂרָאֵל לֹא שָׁלַח יָדוֹ וַיֶּחֱזוּ אֶת-הָאֱלֹהִים וַיֹּאכְלוּ וַיִּשְׁתּוּ. </a:t>
            </a:r>
            <a:endParaRPr lang="he-IL" dirty="0" smtClean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166140" y="2265389"/>
            <a:ext cx="2991788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02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accept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66140" y="916274"/>
            <a:ext cx="2960558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73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Section 2  - </a:t>
            </a:r>
            <a:r>
              <a:rPr lang="en-GB" sz="2000" dirty="0" err="1" smtClean="0"/>
              <a:t>tzedek</a:t>
            </a:r>
            <a:endParaRPr lang="he-IL" sz="2000" dirty="0"/>
          </a:p>
        </p:txBody>
      </p:sp>
      <p:sp>
        <p:nvSpPr>
          <p:cNvPr id="9" name="Right Arrow Callout 8"/>
          <p:cNvSpPr/>
          <p:nvPr/>
        </p:nvSpPr>
        <p:spPr>
          <a:xfrm>
            <a:off x="163642" y="1579589"/>
            <a:ext cx="2963056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34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Section 1  - </a:t>
            </a:r>
            <a:r>
              <a:rPr lang="en-GB" sz="2000" dirty="0" err="1" smtClean="0"/>
              <a:t>mishpat</a:t>
            </a:r>
            <a:endParaRPr lang="he-IL" sz="2000" dirty="0"/>
          </a:p>
        </p:txBody>
      </p:sp>
      <p:sp>
        <p:nvSpPr>
          <p:cNvPr id="10" name="Right Arrow Callout 9"/>
          <p:cNvSpPr/>
          <p:nvPr/>
        </p:nvSpPr>
        <p:spPr>
          <a:xfrm>
            <a:off x="166140" y="2895600"/>
            <a:ext cx="2960558" cy="304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23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/>
              <a:t>A</a:t>
            </a:r>
            <a:r>
              <a:rPr lang="en-GB" sz="2000" dirty="0" smtClean="0"/>
              <a:t>n official document</a:t>
            </a:r>
            <a:endParaRPr lang="he-IL" sz="2000" dirty="0"/>
          </a:p>
        </p:txBody>
      </p:sp>
      <p:sp>
        <p:nvSpPr>
          <p:cNvPr id="11" name="Right Arrow Callout 10"/>
          <p:cNvSpPr/>
          <p:nvPr/>
        </p:nvSpPr>
        <p:spPr>
          <a:xfrm>
            <a:off x="166140" y="3276600"/>
            <a:ext cx="2960558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19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 ceremony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701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כ:יט-כב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' – בין אדם למקום </a:t>
            </a:r>
            <a:endParaRPr lang="he-IL" sz="2400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 תַעֲשׂוּן אִתִּי אֱלֹהֵי כֶסֶף וֵאלֹהֵי זָהָב לֹא תַעֲשׂוּ לָכֶם.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מִזְבַּח אֲדָמָה תַּעֲשֶׂה-לִּי וְזָבַחְתָּ עָלָיו אֶת-עֹלֹתֶיךָ וְאֶת-שְׁלָמֶיךָ אֶת-צֹאנְךָ וְאֶת-בְּקָרֶךָ בְּכָל-הַמָּקוֹם אֲשֶׁר אַזְכִּיר אֶת-שְׁמִי אָבוֹא אֵלֶיךָ וּבֵרַכְתִּיךָ.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וְאִם-מִזְבַּח אֲבָנִים תַּעֲשֶׂה-לִּי לֹא-תִבְנֶה אֶתְהֶן גָּזִית כִּי חַרְבְּךָ הֵנַפְתָּ עָלֶיהָ וַתְּחַלְלֶהָ.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וְלֹא-תַעֲלֶה בְמַעֲלֹת עַל-מִזְבְּחִי אֲשֶׁר לֹא-תִגָּלֶה עֶרְוָתְךָ עָלָיו.</a:t>
            </a:r>
          </a:p>
        </p:txBody>
      </p:sp>
    </p:spTree>
    <p:extLst>
      <p:ext uri="{BB962C8B-B14F-4D97-AF65-F5344CB8AC3E}">
        <p14:creationId xmlns:p14="http://schemas.microsoft.com/office/powerpoint/2010/main" val="35935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כא:א-יא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038600" cy="47545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וְאִם-לִבְנוֹ יִיעָדֶנָּה כְּמִשְׁפַּט הַבָּנוֹת יַעֲשֶׂה-לָּהּ. </a:t>
            </a: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אִם-אַחֶרֶת יִקַּח-לוֹ שְׁאֵרָהּ כְּסוּתָהּ וְעֹנָתָהּ לֹא יִגְרָע. </a:t>
            </a: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וְאִם-שְׁלָשׁ-אֵלֶּה לֹא יַעֲשֶׂה לָהּ וְיָצְאָה חִנָּם אֵין כָּסֶף.</a:t>
            </a:r>
          </a:p>
          <a:p>
            <a:pPr marL="0" indent="0" algn="r" rtl="1">
              <a:buNone/>
            </a:pPr>
            <a:endParaRPr lang="he-IL" sz="22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sz="2200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sz="22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2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2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2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2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  <a:endParaRPr lang="he-IL" sz="22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648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וְאֵלֶּה הַמִּשְׁפָּטִים אֲשֶׁר תָּשִׂים לִפְנֵיהֶם.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</a:t>
            </a:r>
            <a:r>
              <a:rPr lang="he-IL" sz="20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תִקְנֶה עֶבֶד עִבְרִי שֵׁשׁ שָׁנִים יַעֲבֹד וּבַשְּׁבִעִת יֵצֵא לַחָפְשִׁי חִנָּם.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אִם-בְּגַפּוֹ יָבֹא בְּגַפּוֹ יֵצֵא אִם-בַּעַל אִשָּׁה הוּא וְיָצְאָה אִשְׁתּוֹ עִמּוֹ.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אִם-אֲדֹנָיו יִתֶּן-לוֹ אִשָּׁה וְיָלְדָה-לוֹ בָנִים אוֹ בָנוֹת הָאִשָּׁה וִילָדֶיהָ תִּהְיֶה לַאדֹנֶיהָ וְהוּא יֵצֵא בְגַפּוֹ.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וְאִם-אָמֹר יֹאמַר הָעֶבֶד אָהַבְתִּי אֶת-אֲדֹנִי אֶת-אִשְׁתִּי וְאֶת-בָּנָי לֹא אֵצֵא חָפְשִׁי.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וְהִגִּישׁוֹ אֲדֹנָיו אֶל-הָאֱלֹהִים וְהִגִּישׁוֹ אֶל-הַדֶּלֶת אוֹ אֶל-הַמְּזוּזָה וְרָצַע אֲדֹנָיו אֶת-אָזְנוֹ בַּמַּרְצֵעַ וַעֲבָדוֹ לְעֹלָם.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-יִמְכֹּר אִישׁ אֶת-בִּתּוֹ לְאָמָה לֹא תֵצֵא כְּצֵאת הָעֲבָדִים.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אִם-רָעָה בְּעֵינֵי אֲדֹנֶיהָ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אֲשֶׁר-לוֹ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יְעָדָהּ וְהֶפְדָּהּ לְעַם נָכְרִי לֹא-יִמְשֹׁל לְמָכְרָהּ בְּבִגְדוֹ-בָהּ.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76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כא:יב-כז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572000" cy="53340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-יִנָּצוּ אֲנָשִׁים וְנָגְפוּ אִשָּׁה הָרָה וְיָצְאוּ יְלָדֶיהָ וְלֹא יִהְיֶה אָסוֹן עָנוֹשׁ יֵעָנֵשׁ כַּאֲשֶׁר יָשִׁית עָלָיו בַּעַל הָאִשָּׁה וְנָתַן בִּפְלִלִים.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וְאִם-אָסוֹן יִהְיֶה וְנָתַתָּה נֶפֶשׁ תַּחַת נָפֶשׁ.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עַיִן תַּחַת עַיִן שֵׁן תַּחַת שֵׁן יָד תַּחַת יָד רֶגֶל תַּחַת רָגֶל.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כְּוִיָּה תַּחַת כְּוִיָּה פֶּצַע תַּחַת פָּצַע חַבּוּרָה תַּחַת חַבּוּרָה.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-יַכֶּה אִישׁ אֶת-עֵין עַבְדּוֹ אוֹ-אֶת-עֵין אֲמָתוֹ וְשִׁחֲתָהּ לַחָפְשִׁי יְשַׁלְּחֶנּוּ תַּחַת עֵינוֹ.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וְאִם-שֵׁן עַבְדּוֹ אוֹ-שֵׁן אֲמָתוֹ יַפִּיל לַחָפְשִׁי יְשַׁלְּחֶנּוּ תַּחַת שִׁנּוֹ. </a:t>
            </a:r>
          </a:p>
          <a:p>
            <a:pPr marL="0" indent="0" algn="r" rtl="1">
              <a:buNone/>
            </a:pPr>
            <a:endParaRPr lang="he-IL" sz="22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sz="2200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6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6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6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6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6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  <a:endParaRPr lang="he-IL" sz="26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מַכֵּה אִישׁ וָמֵת מוֹת יוּמָת.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וַאֲשֶׁר לֹא צָדָה וְהָאֱלֹהִים אִנָּה לְיָדוֹ וְשַׂמְתִּי לְךָ מָקוֹם אֲשֶׁר יָנוּס שָׁמָּה.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-יָזִד אִישׁ עַל-רֵעֵהוּ לְהָרְגוֹ בְעָרְמָה מֵעִם מִזְבְּחִי תִּקָּחֶנּוּ לָמוּת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וּמַכֵּה אָבִיו וְאִמּוֹ מוֹת יוּמָת.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וְגֹנֵב אִישׁ וּמְכָרוֹ וְנִמְצָא בְיָדוֹ מוֹת יוּמָת.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וּמְקַלֵּל אָבִיו וְאִמּוֹ מוֹת יוּמָת.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-יְרִיבֻן אֲנָשִׁים וְהִכָּה-אִישׁ אֶת-רֵעֵהוּ בְּאֶבֶן אוֹ בְאֶגְרֹף וְלֹא יָמוּת וְנָפַל לְמִשְׁכָּב.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אִם-יָקוּם וְהִתְהַלֵּךְ בַּחוּץ עַל-מִשְׁעַנְתּוֹ וְנִקָּה הַמַּכֶּה רַק שִׁבְתּוֹ יִתֵּן וְרַפֹּא יְרַפֵּא.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-יַכֶּה אִישׁ אֶת-עַבְדּוֹ אוֹ אֶת-אֲמָתוֹ בַּשֵּׁבֶט וּמֵת תַּחַת יָדוֹ נָקֹם יִנָּקֵם.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אַךְ אִם-יוֹם אוֹ יוֹמַיִם יַעֲמֹד לֹא יֻקַּם כִּי כַסְפּוֹ הוּא.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67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כא:כח-לו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572000" cy="5334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-יִגֹּף שׁוֹר-אִישׁ אֶת-שׁוֹר רֵעֵהוּ וָמֵת וּמָכְרוּ אֶת-הַשּׁוֹר הַחַי וְחָצוּ אֶת-כַּסְפּוֹ וְגַם אֶת-הַמֵּת יֶחֱצוּן.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אוֹ נוֹדַע כִּי שׁוֹר נַגָּח הוּא מִתְּמוֹל שִׁלְשֹׁם וְלֹא יִשְׁמְרֶנּוּ בְּעָלָיו שַׁלֵּם יְשַׁלֵּם שׁוֹר תַּחַת הַשּׁוֹר וְהַמֵּת יִהְיֶה-לּוֹ. </a:t>
            </a:r>
          </a:p>
          <a:p>
            <a:pPr marL="0" indent="0" algn="r" rtl="1">
              <a:buNone/>
            </a:pPr>
            <a:endParaRPr lang="he-IL" sz="22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sz="2200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  <a:endParaRPr lang="he-IL" sz="2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-יִגַּח שׁוֹר אֶת-אִישׁ אוֹ אֶת-אִשָּׁה וָמֵת סָקוֹל יִסָּקֵל הַשּׁוֹר וְלֹא יֵאָכֵל אֶת-בְּשָׂרוֹ וּבַעַל הַשּׁוֹר נָקִי.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וְאִם שׁוֹר נַגָּח הוּא מִתְּמֹל שִׁלְשֹׁם וְהוּעַד בִּבְעָלָיו וְלֹא יִשְׁמְרֶנּוּ וְהֵמִית אִישׁ אוֹ אִשָּׁה הַשּׁוֹר יִסָּקֵל וְגַם-בְּעָלָיו יוּמָת.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אִם-כֹּפֶר יוּשַׁת עָלָיו וְנָתַן פִּדְיֹן נַפְשׁוֹ כְּכֹל אֲשֶׁר-יוּשַׁת עָלָיו.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אוֹ-בֵן יִגָּח אוֹ-בַת יִגָּח כַּמִּשְׁפָּט הַזֶּה יֵעָשֶׂה לּוֹ.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אִם-עֶבֶד יִגַּח הַשּׁוֹר אוֹ אָמָה כֶּסֶף שְׁלֹשִׁים שְׁקָלִים יִתֵּן לַאדֹנָיו וְהַשּׁוֹר יִסָּקֵל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-יִפְתַּח אִישׁ בּוֹר אוֹ כִּי-יִכְרֶה אִישׁ בֹּר וְלֹא יְכַסֶּנּוּ וְנָפַל-שָׁמָּה שּׁוֹר אוֹ חֲמוֹר.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בַּעַל הַבּוֹר יְשַׁלֵּם כֶּסֶף יָשִׁיב לִבְעָלָיו וְהַמֵּת יִהְיֶה-לּוֹ.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6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כא:לז-כב:ג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267200" cy="5334000"/>
          </a:xfrm>
        </p:spPr>
        <p:txBody>
          <a:bodyPr>
            <a:normAutofit/>
          </a:bodyPr>
          <a:lstStyle/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כא:לז-כב:ג - גניבה</a:t>
            </a:r>
            <a:endParaRPr lang="he-IL" sz="2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1148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לז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</a:t>
            </a:r>
            <a:r>
              <a:rPr lang="he-IL" sz="24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יִגְנֹב-אִישׁ שׁוֹר אוֹ-שֶׂה וּטְבָחוֹ אוֹ מְכָרוֹ חֲמִשָּׁה בָקָר יְשַׁלֵּם תַּחַת הַשּׁוֹר וְאַרְבַּע-צֹאן תַּחַת הַשֶּׂה.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שמות 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כב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אִם-בַּמַּחְתֶּרֶת יִמָּצֵא הַגַּנָּב וְהֻכָּה וָמֵת אֵין לוֹ דָּמִים.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אִם-זָרְחָה הַשֶּׁמֶשׁ עָלָיו דָּמִים לוֹ שַׁלֵּם יְשַׁלֵּם אִם-אֵין לוֹ וְנִמְכַּר בִּגְנֵבָתוֹ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אִם-הִמָּצֵא תִמָּצֵא בְיָדוֹ הַגְּנֵבָה מִשּׁוֹר עַד-חֲמוֹר עַד-שֶׂה חַיִּים שְׁנַיִם יְשַׁלֵּם.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4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כב:ד-ה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267200" cy="5334000"/>
          </a:xfrm>
        </p:spPr>
        <p:txBody>
          <a:bodyPr>
            <a:normAutofit/>
          </a:bodyPr>
          <a:lstStyle/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כא:לז-כב:ג – גניבה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כב:ד-ה – נזק ע"י אש</a:t>
            </a:r>
            <a:endParaRPr lang="he-IL" sz="2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1148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יַבְעֶר-אִישׁ שָׂדֶה אוֹ-כֶרֶם וְשִׁלַּח אֶת-בְּעִירֹה וּבִעֵר בִּשְׂדֵה אַחֵר מֵיטַב שָׂדֵהוּ וּמֵיטַב כַּרְמוֹ יְשַׁלֵּם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-תֵצֵא אֵשׁ וּמָצְאָה קֹצִים וְנֶאֱכַל גָּדִישׁ אוֹ הַקָּמָה אוֹ הַשָּׂדֶה שַׁלֵּם יְשַׁלֵּם הַמַּבְעִר אֶת-הַבְּעֵרָה.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047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כב:ו-יד</a:t>
            </a:r>
            <a:endParaRPr lang="he-IL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267200" cy="5334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sz="22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-יִשְׁאַל אִישׁ מֵעִם רֵעֵהוּ וְנִשְׁבַּר אוֹ-מֵת בְּעָלָיו אֵין-עִמּוֹ שַׁלֵּם יְשַׁלֵּם. </a:t>
            </a:r>
          </a:p>
          <a:p>
            <a:pPr marL="0" indent="0" algn="r" rtl="1">
              <a:buNone/>
            </a:pPr>
            <a:r>
              <a:rPr lang="he-IL" sz="22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 אִם-בְּעָלָיו עִמּוֹ לֹא יְשַׁלֵּם אִם-שָׂכִיר הוּא בָּא בִּשְׂכָרוֹ. </a:t>
            </a:r>
          </a:p>
          <a:p>
            <a:pPr marL="0" indent="0" algn="r" rtl="1">
              <a:buNone/>
            </a:pP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sz="2400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sz="2400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כ: יט-כב  -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דיני מזבח עבודת ה'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כא:א-יא – עבד עברי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כא:יב-כז – אדם המזיק אדם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כא:כח-לו – ממון המזיק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כא:לז-כב:ג – גניבה</a:t>
            </a:r>
          </a:p>
          <a:p>
            <a:pPr algn="r" rtl="1"/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כב:ד-ה – נזק ע"י אש</a:t>
            </a:r>
          </a:p>
          <a:p>
            <a:pPr algn="r" rtl="1"/>
            <a:r>
              <a:rPr lang="he-IL" sz="2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כב:ו-יד - שומרים</a:t>
            </a:r>
            <a:endParaRPr lang="he-IL" sz="2400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114800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-יִתֵּן אִישׁ אֶל-רֵעֵהוּ כֶּסֶף אוֹ-כֵלִים לִשְׁמֹר וְגֻנַּב מִבֵּית הָאִישׁ אִם-יִמָּצֵא הַגַּנָּב יְשַׁלֵּם שְׁנָיִם.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אִם-לֹא יִמָּצֵא הַגַּנָּב וְנִקְרַב בַּעַל-הַבַּיִת אֶל-הָאֱלֹהִים אִם-לֹא שָׁלַח יָדוֹ בִּמְלֶאכֶת רֵעֵהוּ.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עַל-כָּל-דְּבַר-פֶּשַׁע עַל-שׁוֹר עַל-חֲמוֹר עַל-שֶׂה עַל-שַׂלְמָה עַל-כָּל-אֲבֵדָה אֲשֶׁר יֹאמַר כִּי-הוּא זֶה עַד הָאֱלֹהִים יָבֹא דְּבַר-שְׁנֵיהֶם אֲשֶׁר יַרְשִׁיעֻן אֱלֹהִים יְשַׁלֵּם שְׁנַיִם לְרֵעֵהוּ.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-יִתֵּן אִישׁ אֶל-רֵעֵהוּ חֲמוֹר אוֹ-שׁוֹר אוֹ-שֶׂה וְכָל-בְּהֵמָה לִשְׁמֹר וּמֵת אוֹ-נִשְׁבַּר אוֹ-נִשְׁבָּה אֵין רֹאֶה.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שְׁבֻעַת יְהוָה תִּהְיֶה בֵּין שְׁנֵיהֶם אִם-לֹא שָׁלַח יָדוֹ בִּמְלֶאכֶת רֵעֵהוּ וְלָקַח בְּעָלָיו וְלֹא יְשַׁלֵּם.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וְאִם-גָּנֹב יִגָּנֵב מֵעִמּוֹ יְשַׁלֵּם לִבְעָלָיו.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אִם-טָרֹף יִטָּרֵף יְבִאֵהוּ עֵד הַטְּרֵפָה לֹא יְשַׁלֵּם. </a:t>
            </a:r>
            <a:br>
              <a:rPr lang="he-IL" sz="2000" dirty="0">
                <a:latin typeface="David" pitchFamily="34" charset="-79"/>
                <a:cs typeface="David" pitchFamily="34" charset="-79"/>
              </a:rPr>
            </a:br>
            <a:endParaRPr lang="he-IL" sz="20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45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6813</TotalTime>
  <Words>2310</Words>
  <Application>Microsoft Office PowerPoint</Application>
  <PresentationFormat>On-screen Show (4:3)</PresentationFormat>
  <Paragraphs>283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שמות</vt:lpstr>
      <vt:lpstr>PowerPoint Presentation</vt:lpstr>
      <vt:lpstr>שמות כ:יט-כב</vt:lpstr>
      <vt:lpstr>שמות כא:א-יא</vt:lpstr>
      <vt:lpstr>שמות כא:יב-כז</vt:lpstr>
      <vt:lpstr>שמות כא:כח-לו</vt:lpstr>
      <vt:lpstr>שמות כא:לז-כב:ג</vt:lpstr>
      <vt:lpstr>שמות כב:ד-ה</vt:lpstr>
      <vt:lpstr>שמות כב:ו-יד</vt:lpstr>
      <vt:lpstr>שמות כב:טו-טז</vt:lpstr>
      <vt:lpstr>שמות כב:יז-יח</vt:lpstr>
      <vt:lpstr>שמות כב:יז-יח</vt:lpstr>
      <vt:lpstr>Understanding the Section</vt:lpstr>
      <vt:lpstr>Now we start a new section of ethical behaviour…</vt:lpstr>
      <vt:lpstr>The Laws in the Middle…</vt:lpstr>
      <vt:lpstr>The Laws in the Middle…</vt:lpstr>
      <vt:lpstr>The End of the Second Section</vt:lpstr>
      <vt:lpstr>Summary - The Double Whopper</vt:lpstr>
      <vt:lpstr>The Goal of the Laws</vt:lpstr>
      <vt:lpstr>Moshe Tells the People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199</cp:revision>
  <dcterms:created xsi:type="dcterms:W3CDTF">2006-08-16T00:00:00Z</dcterms:created>
  <dcterms:modified xsi:type="dcterms:W3CDTF">2013-09-17T18:19:07Z</dcterms:modified>
</cp:coreProperties>
</file>